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4" d="100"/>
          <a:sy n="44" d="100"/>
        </p:scale>
        <p:origin x="-100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354E503-2AA5-4590-9FC7-29EEAB5CCBA6}" type="datetimeFigureOut">
              <a:rPr lang="ru-RU" smtClean="0"/>
              <a:pPr/>
              <a:t>25.02.2022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57A25BC-E23C-495A-8678-CB87B9916836}"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54E503-2AA5-4590-9FC7-29EEAB5CCBA6}" type="datetimeFigureOut">
              <a:rPr lang="ru-RU" smtClean="0"/>
              <a:pPr/>
              <a:t>25.02.2022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7A25BC-E23C-495A-8678-CB87B9916836}"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file:///C:\Users\AsusPc\Documents\media\image73.png" TargetMode="External"/><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electrik.info/main/electrodom/572-gofrotruba-dlya-elektroprovodki.html" TargetMode="Externa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file:///C:\Users\AsusPc\Documents\media\image79.jpeg" TargetMode="External"/><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electrik.info/main/electrodom/451-plastikovye-koroba-kabel-kanaly.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file:///C:\Users\AsusPc\Documents\media\image82.jpeg" TargetMode="External"/><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file:///C:\Users\AsusPc\Documents\media\image84.jpeg" TargetMode="External"/><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nvGraphicFramePr>
        <p:xfrm>
          <a:off x="1643042" y="4991100"/>
          <a:ext cx="6096000" cy="1866900"/>
        </p:xfrm>
        <a:graphic>
          <a:graphicData uri="http://schemas.openxmlformats.org/drawingml/2006/table">
            <a:tbl>
              <a:tblPr/>
              <a:tblGrid>
                <a:gridCol w="6096000"/>
              </a:tblGrid>
              <a:tr h="1866900">
                <a:tc>
                  <a:txBody>
                    <a:bodyPr/>
                    <a:lstStyle/>
                    <a:p>
                      <a:pPr algn="ctr">
                        <a:spcAft>
                          <a:spcPts val="0"/>
                        </a:spcAft>
                      </a:pPr>
                      <a:endParaRPr lang="ru-RU" sz="100" dirty="0">
                        <a:solidFill>
                          <a:srgbClr val="000000"/>
                        </a:solidFill>
                        <a:latin typeface="Arial Unicode MS"/>
                      </a:endParaRPr>
                    </a:p>
                  </a:txBody>
                  <a:tcPr marL="0" marR="0" marT="0" marB="0">
                    <a:lnL>
                      <a:noFill/>
                    </a:lnL>
                    <a:lnR>
                      <a:noFill/>
                    </a:lnR>
                    <a:lnT>
                      <a:noFill/>
                    </a:lnT>
                    <a:lnB>
                      <a:noFill/>
                    </a:lnB>
                  </a:tcPr>
                </a:tc>
              </a:tr>
            </a:tbl>
          </a:graphicData>
        </a:graphic>
      </p:graphicFrame>
      <p:sp>
        <p:nvSpPr>
          <p:cNvPr id="6146" name="Rectangle 2"/>
          <p:cNvSpPr>
            <a:spLocks noChangeArrowheads="1"/>
          </p:cNvSpPr>
          <p:nvPr/>
        </p:nvSpPr>
        <p:spPr bwMode="auto">
          <a:xfrm>
            <a:off x="0" y="500042"/>
            <a:ext cx="9144000" cy="381642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77800" algn="l" defTabSz="914400" rtl="0" eaLnBrk="1" fontAlgn="base" latinLnBrk="0" hangingPunct="1">
              <a:lnSpc>
                <a:spcPct val="100000"/>
              </a:lnSpc>
              <a:spcBef>
                <a:spcPct val="0"/>
              </a:spcBef>
              <a:spcAft>
                <a:spcPct val="0"/>
              </a:spcAft>
              <a:buClrTx/>
              <a:buSzTx/>
              <a:buFontTx/>
              <a:buNone/>
              <a:tabLst/>
            </a:pPr>
            <a:r>
              <a:rPr kumimoji="0" lang="ru-RU" sz="2800" b="0" i="1" u="none" strike="noStrike" cap="none" normalizeH="0" baseline="0" dirty="0" smtClean="0">
                <a:ln>
                  <a:noFill/>
                </a:ln>
                <a:solidFill>
                  <a:srgbClr val="000000"/>
                </a:solidFill>
                <a:effectLst/>
                <a:latin typeface="Arial" pitchFamily="34" charset="0"/>
                <a:ea typeface="Times New Roman" pitchFamily="18" charset="0"/>
                <a:cs typeface="Arial" pitchFamily="34" charset="0"/>
              </a:rPr>
              <a:t>Электропроводка</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 это все кабели и провода, по которым осуществляется подвод и распределение электроэнергии в доме, а также детали крепления, защитные и поддерживающие конструкции. По расположению различают наружную и внутреннюю электропроводку.</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17780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зависимости от способа прокладки существует следующая классификация электропроводки:</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17780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6145" name="Picture 1" descr="C:\Users\AsusPc\Documents\media\image73.png"/>
          <p:cNvPicPr>
            <a:picLocks noChangeAspect="1" noChangeArrowheads="1"/>
          </p:cNvPicPr>
          <p:nvPr/>
        </p:nvPicPr>
        <p:blipFill>
          <a:blip r:embed="rId2" r:link="rId3"/>
          <a:srcRect/>
          <a:stretch>
            <a:fillRect/>
          </a:stretch>
        </p:blipFill>
        <p:spPr bwMode="auto">
          <a:xfrm>
            <a:off x="857224" y="4214818"/>
            <a:ext cx="7413470" cy="2152652"/>
          </a:xfrm>
          <a:prstGeom prst="rect">
            <a:avLst/>
          </a:prstGeom>
          <a:noFill/>
        </p:spPr>
      </p:pic>
      <p:sp>
        <p:nvSpPr>
          <p:cNvPr id="8" name="TextBox 7"/>
          <p:cNvSpPr txBox="1"/>
          <p:nvPr/>
        </p:nvSpPr>
        <p:spPr>
          <a:xfrm>
            <a:off x="571472" y="0"/>
            <a:ext cx="7543155" cy="523220"/>
          </a:xfrm>
          <a:prstGeom prst="rect">
            <a:avLst/>
          </a:prstGeom>
          <a:noFill/>
        </p:spPr>
        <p:txBody>
          <a:bodyPr wrap="none" rtlCol="0">
            <a:spAutoFit/>
          </a:bodyPr>
          <a:lstStyle/>
          <a:p>
            <a:r>
              <a:rPr lang="ru-RU" sz="2800" dirty="0" smtClean="0"/>
              <a:t>Лекция 10  </a:t>
            </a:r>
            <a:r>
              <a:rPr lang="ru-RU" sz="2800" b="1" dirty="0" smtClean="0"/>
              <a:t>«Классификация электропроводки»</a:t>
            </a:r>
            <a:endParaRPr lang="ru-RU" sz="2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
            <a:ext cx="9144000" cy="523220"/>
          </a:xfrm>
          <a:prstGeom prst="rect">
            <a:avLst/>
          </a:prstGeom>
        </p:spPr>
        <p:txBody>
          <a:bodyPr wrap="square">
            <a:spAutoFit/>
          </a:bodyPr>
          <a:lstStyle/>
          <a:p>
            <a:r>
              <a:rPr lang="ru-RU" sz="2800" b="1" i="1" dirty="0"/>
              <a:t>Прокладка открытой электропроводки на скобах</a:t>
            </a:r>
          </a:p>
        </p:txBody>
      </p:sp>
      <p:pic>
        <p:nvPicPr>
          <p:cNvPr id="22530" name="Picture 2" descr="image75"/>
          <p:cNvPicPr>
            <a:picLocks noChangeAspect="1" noChangeArrowheads="1"/>
          </p:cNvPicPr>
          <p:nvPr/>
        </p:nvPicPr>
        <p:blipFill>
          <a:blip r:embed="rId2"/>
          <a:srcRect/>
          <a:stretch>
            <a:fillRect/>
          </a:stretch>
        </p:blipFill>
        <p:spPr bwMode="auto">
          <a:xfrm>
            <a:off x="0" y="857231"/>
            <a:ext cx="6215074" cy="2754917"/>
          </a:xfrm>
          <a:prstGeom prst="rect">
            <a:avLst/>
          </a:prstGeom>
          <a:noFill/>
        </p:spPr>
      </p:pic>
      <p:sp>
        <p:nvSpPr>
          <p:cNvPr id="6" name="Прямоугольник 5"/>
          <p:cNvSpPr/>
          <p:nvPr/>
        </p:nvSpPr>
        <p:spPr>
          <a:xfrm>
            <a:off x="0" y="3643314"/>
            <a:ext cx="9144000" cy="3231654"/>
          </a:xfrm>
          <a:prstGeom prst="rect">
            <a:avLst/>
          </a:prstGeom>
        </p:spPr>
        <p:txBody>
          <a:bodyPr wrap="square">
            <a:spAutoFit/>
          </a:bodyPr>
          <a:lstStyle/>
          <a:p>
            <a:r>
              <a:rPr lang="ru-RU" sz="2800" dirty="0">
                <a:latin typeface="Arial" pitchFamily="34" charset="0"/>
                <a:cs typeface="Arial" pitchFamily="34" charset="0"/>
              </a:rPr>
              <a:t>При таком способе происходит крепление проводов на специальные пластиковые скобы. Их крепят к стенам или к потолку. Самыми популярными считаются кабеля, которые имеют двойную изоляцию марки </a:t>
            </a:r>
            <a:r>
              <a:rPr lang="ru-RU" sz="2800" dirty="0" err="1">
                <a:latin typeface="Arial" pitchFamily="34" charset="0"/>
                <a:cs typeface="Arial" pitchFamily="34" charset="0"/>
              </a:rPr>
              <a:t>ВВГнг</a:t>
            </a:r>
            <a:r>
              <a:rPr lang="ru-RU" sz="2800" dirty="0">
                <a:latin typeface="Arial" pitchFamily="34" charset="0"/>
                <a:cs typeface="Arial" pitchFamily="34" charset="0"/>
              </a:rPr>
              <a:t> (это кабеля — медные одножильные и они не поддерживают горение).</a:t>
            </a:r>
          </a:p>
          <a:p>
            <a:r>
              <a:rPr lang="ru-RU" dirty="0"/>
              <a:t/>
            </a:r>
            <a:br>
              <a:rPr lang="ru-RU" dirty="0"/>
            </a:b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image78"/>
          <p:cNvPicPr>
            <a:picLocks noChangeAspect="1" noChangeArrowheads="1"/>
          </p:cNvPicPr>
          <p:nvPr/>
        </p:nvPicPr>
        <p:blipFill>
          <a:blip r:embed="rId2"/>
          <a:srcRect/>
          <a:stretch>
            <a:fillRect/>
          </a:stretch>
        </p:blipFill>
        <p:spPr bwMode="auto">
          <a:xfrm>
            <a:off x="0" y="1000108"/>
            <a:ext cx="2840647" cy="2286016"/>
          </a:xfrm>
          <a:prstGeom prst="rect">
            <a:avLst/>
          </a:prstGeom>
          <a:noFill/>
        </p:spPr>
      </p:pic>
      <p:sp>
        <p:nvSpPr>
          <p:cNvPr id="5" name="TextBox 4"/>
          <p:cNvSpPr txBox="1"/>
          <p:nvPr/>
        </p:nvSpPr>
        <p:spPr>
          <a:xfrm>
            <a:off x="0" y="0"/>
            <a:ext cx="9144000" cy="1231106"/>
          </a:xfrm>
          <a:prstGeom prst="rect">
            <a:avLst/>
          </a:prstGeom>
          <a:noFill/>
        </p:spPr>
        <p:txBody>
          <a:bodyPr wrap="square" rtlCol="0">
            <a:spAutoFit/>
          </a:bodyPr>
          <a:lstStyle/>
          <a:p>
            <a:r>
              <a:rPr lang="ru-RU" sz="2800" b="1" i="1" dirty="0">
                <a:latin typeface="Arial" pitchFamily="34" charset="0"/>
                <a:cs typeface="Arial" pitchFamily="34" charset="0"/>
              </a:rPr>
              <a:t>Прокладка открытой электропроводки в гофрированной трубе</a:t>
            </a:r>
            <a:endParaRPr lang="ru-RU" sz="2800" b="1" dirty="0">
              <a:latin typeface="Arial" pitchFamily="34" charset="0"/>
              <a:cs typeface="Arial" pitchFamily="34" charset="0"/>
            </a:endParaRPr>
          </a:p>
          <a:p>
            <a:endParaRPr lang="ru-RU" dirty="0"/>
          </a:p>
        </p:txBody>
      </p:sp>
      <p:sp>
        <p:nvSpPr>
          <p:cNvPr id="23555" name="Text Box 3"/>
          <p:cNvSpPr txBox="1">
            <a:spLocks noChangeArrowheads="1"/>
          </p:cNvSpPr>
          <p:nvPr/>
        </p:nvSpPr>
        <p:spPr bwMode="auto">
          <a:xfrm>
            <a:off x="-6350" y="1444625"/>
            <a:ext cx="5980113" cy="185737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3558" name="Rectangle 6"/>
          <p:cNvSpPr>
            <a:spLocks noChangeArrowheads="1"/>
          </p:cNvSpPr>
          <p:nvPr/>
        </p:nvSpPr>
        <p:spPr bwMode="auto">
          <a:xfrm>
            <a:off x="2857488" y="928670"/>
            <a:ext cx="6286512" cy="5539978"/>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3"/>
              </a:rPr>
              <a:t>Специальные гофрированные электротехнические</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3"/>
              </a:rPr>
              <a:t>трубы </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не поддерживают горения и защищают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электрокабели</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от механических повреждений. Трубы крепят к стенам специальными клипсами, пластмассовыми и металлическими стяжками. В одну гофру можно затянуть сразу несколько кабелей, но при этом, в случае модификации проводки, придется менять все кабели, протянутые в этой гофре</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1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AsusPc\Documents\media\image79.jpeg"/>
          <p:cNvPicPr>
            <a:picLocks noChangeAspect="1" noChangeArrowheads="1"/>
          </p:cNvPicPr>
          <p:nvPr/>
        </p:nvPicPr>
        <p:blipFill>
          <a:blip r:embed="rId2" r:link="rId3"/>
          <a:srcRect/>
          <a:stretch>
            <a:fillRect/>
          </a:stretch>
        </p:blipFill>
        <p:spPr bwMode="auto">
          <a:xfrm>
            <a:off x="0" y="3929066"/>
            <a:ext cx="8501090" cy="2944268"/>
          </a:xfrm>
          <a:prstGeom prst="rect">
            <a:avLst/>
          </a:prstGeom>
          <a:noFill/>
        </p:spPr>
      </p:pic>
      <p:sp>
        <p:nvSpPr>
          <p:cNvPr id="24577" name="Text Box 1"/>
          <p:cNvSpPr txBox="1">
            <a:spLocks noChangeArrowheads="1"/>
          </p:cNvSpPr>
          <p:nvPr/>
        </p:nvSpPr>
        <p:spPr bwMode="auto">
          <a:xfrm>
            <a:off x="-6350" y="1444625"/>
            <a:ext cx="5980113" cy="185737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4580" name="Rectangle 4"/>
          <p:cNvSpPr>
            <a:spLocks noChangeArrowheads="1"/>
          </p:cNvSpPr>
          <p:nvPr/>
        </p:nvSpPr>
        <p:spPr bwMode="auto">
          <a:xfrm>
            <a:off x="0" y="0"/>
            <a:ext cx="9144000" cy="45720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4583" name="Rectangle 7"/>
          <p:cNvSpPr>
            <a:spLocks noChangeArrowheads="1"/>
          </p:cNvSpPr>
          <p:nvPr/>
        </p:nvSpPr>
        <p:spPr bwMode="auto">
          <a:xfrm>
            <a:off x="0" y="285728"/>
            <a:ext cx="9144000" cy="2246769"/>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Гофрированная труба хорошо ложится на неровные стены из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цилиндрованного</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бревна и смотрится лучше, чем отдельный кабель. Такая труба, кроме того, обеспечивает воздушный зазор между стеной и кабелями открытой проводки.</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10" name="Прямоугольник 9"/>
          <p:cNvSpPr/>
          <p:nvPr/>
        </p:nvSpPr>
        <p:spPr>
          <a:xfrm>
            <a:off x="0" y="2857496"/>
            <a:ext cx="9144000" cy="954107"/>
          </a:xfrm>
          <a:prstGeom prst="rect">
            <a:avLst/>
          </a:prstGeom>
        </p:spPr>
        <p:txBody>
          <a:bodyPr wrap="square">
            <a:spAutoFit/>
          </a:bodyPr>
          <a:lstStyle/>
          <a:p>
            <a:pPr lvl="0" fontAlgn="base">
              <a:spcBef>
                <a:spcPct val="0"/>
              </a:spcBef>
              <a:spcAft>
                <a:spcPct val="0"/>
              </a:spcAft>
            </a:pPr>
            <a:r>
              <a:rPr kumimoji="0" lang="ru-RU" sz="2800" b="1" i="1"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Прокладка открытой электропроводки в кабель - каналах</a:t>
            </a:r>
            <a:endParaRPr kumimoji="0" lang="ru-RU" sz="2800" b="1" i="1"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4832092"/>
          </a:xfrm>
          <a:prstGeom prst="rect">
            <a:avLst/>
          </a:prstGeom>
        </p:spPr>
        <p:txBody>
          <a:bodyPr wrap="square">
            <a:spAutoFit/>
          </a:bodyPr>
          <a:lstStyle/>
          <a:p>
            <a:r>
              <a:rPr lang="ru-RU" sz="2800" dirty="0">
                <a:latin typeface="Arial" pitchFamily="34" charset="0"/>
                <a:cs typeface="Arial" pitchFamily="34" charset="0"/>
              </a:rPr>
              <a:t>Кабельные каналы представляют собой узкие пластиковые короба не поддерживающие горения используются в офисах, торговых помещениях, частных домах. Кабели укладываются в предварительно установленные на стены и потолок</a:t>
            </a:r>
            <a:r>
              <a:rPr lang="ru-RU" sz="2800" u="sng" dirty="0">
                <a:latin typeface="Arial" pitchFamily="34" charset="0"/>
                <a:cs typeface="Arial" pitchFamily="34" charset="0"/>
                <a:hlinkClick r:id="rId2"/>
              </a:rPr>
              <a:t> пластиковые короба.</a:t>
            </a:r>
            <a:r>
              <a:rPr lang="ru-RU" sz="2800" dirty="0">
                <a:latin typeface="Arial" pitchFamily="34" charset="0"/>
                <a:cs typeface="Arial" pitchFamily="34" charset="0"/>
              </a:rPr>
              <a:t> Провода, уложенные в каналы, закрываются защелкивающими крышками.</a:t>
            </a:r>
          </a:p>
          <a:p>
            <a:r>
              <a:rPr lang="ru-RU" sz="2800" dirty="0">
                <a:latin typeface="Arial" pitchFamily="34" charset="0"/>
                <a:cs typeface="Arial" pitchFamily="34" charset="0"/>
              </a:rPr>
              <a:t>Важным преимуществом </a:t>
            </a:r>
            <a:r>
              <a:rPr lang="ru-RU" sz="2800" dirty="0" err="1">
                <a:latin typeface="Arial" pitchFamily="34" charset="0"/>
                <a:cs typeface="Arial" pitchFamily="34" charset="0"/>
              </a:rPr>
              <a:t>кабель-каналов</a:t>
            </a:r>
            <a:r>
              <a:rPr lang="ru-RU" sz="2800" dirty="0">
                <a:latin typeface="Arial" pitchFamily="34" charset="0"/>
                <a:cs typeface="Arial" pitchFamily="34" charset="0"/>
              </a:rPr>
              <a:t> является простая возможность модернизации проводки путем укладки дополнительных проводов в уже проложенные каналы.</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1" y="0"/>
            <a:ext cx="9144000" cy="123110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Прокладка открытой электропроводки в электротехнических плинтусах</a:t>
            </a:r>
            <a:endParaRPr kumimoji="0" lang="ru-RU" sz="2800" b="1"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25601" name="Picture 1" descr="image80"/>
          <p:cNvPicPr>
            <a:picLocks noChangeAspect="1" noChangeArrowheads="1"/>
          </p:cNvPicPr>
          <p:nvPr/>
        </p:nvPicPr>
        <p:blipFill>
          <a:blip r:embed="rId2"/>
          <a:srcRect/>
          <a:stretch>
            <a:fillRect/>
          </a:stretch>
        </p:blipFill>
        <p:spPr bwMode="auto">
          <a:xfrm>
            <a:off x="-1" y="1071546"/>
            <a:ext cx="3901441" cy="2928958"/>
          </a:xfrm>
          <a:prstGeom prst="rect">
            <a:avLst/>
          </a:prstGeom>
          <a:noFill/>
        </p:spPr>
      </p:pic>
      <p:sp>
        <p:nvSpPr>
          <p:cNvPr id="25603" name="Rectangle 3"/>
          <p:cNvSpPr>
            <a:spLocks noChangeArrowheads="1"/>
          </p:cNvSpPr>
          <p:nvPr/>
        </p:nvSpPr>
        <p:spPr bwMode="auto">
          <a:xfrm>
            <a:off x="0" y="4180344"/>
            <a:ext cx="9144000" cy="138499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111375" algn="l"/>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Электротехнические	плинтусы позволяют</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2111375" algn="l"/>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скрыть проводку для розеток. За счет эластичности такие плинтусы скрывают кривизну стен.</a:t>
            </a:r>
            <a:endParaRPr kumimoji="0" lang="ru-RU" sz="2800" b="0" i="1" u="none" strike="noStrike" cap="none" normalizeH="0" baseline="0" dirty="0" smtClean="0">
              <a:ln>
                <a:noFill/>
              </a:ln>
              <a:solidFill>
                <a:srgbClr val="000000"/>
              </a:solidFill>
              <a:effectLst/>
              <a:latin typeface="Arial" pitchFamily="34" charset="0"/>
              <a:ea typeface="Arial Unicode MS" pitchFamily="34" charset="-128"/>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3108543"/>
          </a:xfrm>
          <a:prstGeom prst="rect">
            <a:avLst/>
          </a:prstGeom>
        </p:spPr>
        <p:txBody>
          <a:bodyPr wrap="square">
            <a:spAutoFit/>
          </a:bodyPr>
          <a:lstStyle/>
          <a:p>
            <a:pPr lvl="0"/>
            <a:r>
              <a:rPr kumimoji="0" lang="ru-RU" sz="2800" b="1" i="1" u="none" strike="noStrike" cap="none" normalizeH="0" baseline="0" dirty="0" smtClean="0">
                <a:ln>
                  <a:noFill/>
                </a:ln>
                <a:solidFill>
                  <a:srgbClr val="000000"/>
                </a:solidFill>
                <a:effectLst/>
                <a:latin typeface="Arial" pitchFamily="34" charset="0"/>
                <a:ea typeface="Arial Unicode MS" pitchFamily="34" charset="-128"/>
                <a:cs typeface="Arial" pitchFamily="34" charset="0"/>
              </a:rPr>
              <a:t>Скрытая электропроводка </a:t>
            </a:r>
          </a:p>
          <a:p>
            <a:pPr lvl="0"/>
            <a:r>
              <a:rPr kumimoji="0" lang="ru-RU" sz="2800" b="0" i="0" u="none" strike="noStrike" cap="none" normalizeH="0" baseline="0" dirty="0" smtClean="0">
                <a:ln>
                  <a:noFill/>
                </a:ln>
                <a:solidFill>
                  <a:srgbClr val="000000"/>
                </a:solidFill>
                <a:effectLst/>
                <a:latin typeface="Arial" pitchFamily="34" charset="0"/>
                <a:ea typeface="Arial Unicode MS" pitchFamily="34" charset="-128"/>
                <a:cs typeface="Arial" pitchFamily="34" charset="0"/>
              </a:rPr>
              <a:t>Наиболее распространенный и безопасный способ прокладки питающих линий.</a:t>
            </a:r>
            <a:r>
              <a:rPr kumimoji="0" lang="ru-RU" sz="2800" b="0" i="0" u="none" strike="noStrike" cap="none" normalizeH="0" baseline="0" dirty="0" smtClean="0">
                <a:ln>
                  <a:noFill/>
                </a:ln>
                <a:solidFill>
                  <a:schemeClr val="tx1"/>
                </a:solidFill>
                <a:effectLst/>
                <a:latin typeface="Arial" pitchFamily="34" charset="0"/>
                <a:cs typeface="Arial" pitchFamily="34" charset="0"/>
              </a:rPr>
              <a:t> </a:t>
            </a:r>
          </a:p>
          <a:p>
            <a:r>
              <a:rPr lang="ru-RU" sz="2800" dirty="0" smtClean="0">
                <a:latin typeface="Arial" pitchFamily="34" charset="0"/>
                <a:cs typeface="Arial" pitchFamily="34" charset="0"/>
              </a:rPr>
              <a:t>Располагается </a:t>
            </a:r>
            <a:r>
              <a:rPr lang="ru-RU" sz="2800" dirty="0">
                <a:latin typeface="Arial" pitchFamily="34" charset="0"/>
                <a:cs typeface="Arial" pitchFamily="34" charset="0"/>
              </a:rPr>
              <a:t>в специальных бороздках, заранее выдолбленных в строительных конструкциях, и сверху заделывается при помощи штукатурки или других строительных материалов</a:t>
            </a:r>
            <a:r>
              <a:rPr lang="ru-RU" sz="2800" dirty="0" smtClean="0">
                <a:latin typeface="Arial" pitchFamily="34" charset="0"/>
                <a:cs typeface="Arial" pitchFamily="34" charset="0"/>
              </a:rPr>
              <a:t>.</a:t>
            </a:r>
            <a:endParaRPr lang="ru-RU" sz="2800" dirty="0">
              <a:latin typeface="Arial" pitchFamily="34" charset="0"/>
              <a:cs typeface="Arial"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986528"/>
          </a:xfrm>
          <a:prstGeom prst="rect">
            <a:avLst/>
          </a:prstGeom>
        </p:spPr>
        <p:txBody>
          <a:bodyPr wrap="square">
            <a:spAutoFit/>
          </a:bodyPr>
          <a:lstStyle/>
          <a:p>
            <a:r>
              <a:rPr lang="ru-RU" sz="2800" i="1" dirty="0" smtClean="0">
                <a:latin typeface="Arial" pitchFamily="34" charset="0"/>
                <a:cs typeface="Arial" pitchFamily="34" charset="0"/>
              </a:rPr>
              <a:t>Достоинство:</a:t>
            </a:r>
          </a:p>
          <a:p>
            <a:pPr lvl="0">
              <a:buFont typeface="Arial" pitchFamily="34" charset="0"/>
              <a:buChar char="•"/>
            </a:pPr>
            <a:r>
              <a:rPr lang="ru-RU" sz="2800" dirty="0" smtClean="0">
                <a:latin typeface="Arial" pitchFamily="34" charset="0"/>
                <a:cs typeface="Arial" pitchFamily="34" charset="0"/>
              </a:rPr>
              <a:t>полное скрытие проводов и кабелей в потолках и стенах;</a:t>
            </a:r>
          </a:p>
          <a:p>
            <a:pPr lvl="0">
              <a:buFont typeface="Arial" pitchFamily="34" charset="0"/>
              <a:buChar char="•"/>
            </a:pPr>
            <a:r>
              <a:rPr lang="ru-RU" sz="2800" dirty="0" smtClean="0">
                <a:latin typeface="Arial" pitchFamily="34" charset="0"/>
                <a:cs typeface="Arial" pitchFamily="34" charset="0"/>
              </a:rPr>
              <a:t>отсутствие ограничений для дизайна помещений;</a:t>
            </a:r>
          </a:p>
          <a:p>
            <a:pPr lvl="0">
              <a:buFont typeface="Arial" pitchFamily="34" charset="0"/>
              <a:buChar char="•"/>
            </a:pPr>
            <a:r>
              <a:rPr lang="ru-RU" sz="2800" dirty="0" smtClean="0">
                <a:latin typeface="Arial" pitchFamily="34" charset="0"/>
                <a:cs typeface="Arial" pitchFamily="34" charset="0"/>
              </a:rPr>
              <a:t>нет вероятности повреждения проводов при расстановке мебели;</a:t>
            </a:r>
          </a:p>
          <a:p>
            <a:pPr lvl="0">
              <a:buFont typeface="Arial" pitchFamily="34" charset="0"/>
              <a:buChar char="•"/>
            </a:pPr>
            <a:r>
              <a:rPr lang="ru-RU" sz="2800" dirty="0" smtClean="0">
                <a:latin typeface="Arial" pitchFamily="34" charset="0"/>
                <a:cs typeface="Arial" pitchFamily="34" charset="0"/>
              </a:rPr>
              <a:t>защита от случайного соприкосновения с оголенными частями проводов.</a:t>
            </a:r>
          </a:p>
          <a:p>
            <a:r>
              <a:rPr lang="ru-RU" sz="2800" i="1" dirty="0" smtClean="0">
                <a:latin typeface="Arial" pitchFamily="34" charset="0"/>
                <a:cs typeface="Arial" pitchFamily="34" charset="0"/>
              </a:rPr>
              <a:t>Недостатки:</a:t>
            </a:r>
          </a:p>
          <a:p>
            <a:pPr lvl="0">
              <a:buFont typeface="Arial" pitchFamily="34" charset="0"/>
              <a:buChar char="•"/>
            </a:pPr>
            <a:r>
              <a:rPr lang="ru-RU" sz="2800" dirty="0" smtClean="0">
                <a:latin typeface="Arial" pitchFamily="34" charset="0"/>
                <a:cs typeface="Arial" pitchFamily="34" charset="0"/>
              </a:rPr>
              <a:t>затруднение доступа при устранении неисправностей;</a:t>
            </a:r>
          </a:p>
          <a:p>
            <a:pPr lvl="0">
              <a:buFont typeface="Arial" pitchFamily="34" charset="0"/>
              <a:buChar char="•"/>
            </a:pPr>
            <a:r>
              <a:rPr lang="ru-RU" sz="2800" dirty="0" smtClean="0">
                <a:latin typeface="Arial" pitchFamily="34" charset="0"/>
                <a:cs typeface="Arial" pitchFamily="34" charset="0"/>
              </a:rPr>
              <a:t>обязательный ремонт при изменении схемы прохождения электрических цепей;</a:t>
            </a:r>
          </a:p>
          <a:p>
            <a:pPr>
              <a:buFont typeface="Arial" pitchFamily="34" charset="0"/>
              <a:buChar char="•"/>
            </a:pPr>
            <a:r>
              <a:rPr lang="ru-RU" sz="2800" dirty="0" err="1" smtClean="0">
                <a:latin typeface="Arial" pitchFamily="34" charset="0"/>
                <a:cs typeface="Arial" pitchFamily="34" charset="0"/>
              </a:rPr>
              <a:t>штробление</a:t>
            </a:r>
            <a:r>
              <a:rPr lang="ru-RU" sz="2800" dirty="0" smtClean="0">
                <a:latin typeface="Arial" pitchFamily="34" charset="0"/>
                <a:cs typeface="Arial" pitchFamily="34" charset="0"/>
              </a:rPr>
              <a:t> стен для прокладки скрытой электропроводки требует специальных инструментов и опыта в проведении строительных работ</a:t>
            </a:r>
            <a:endParaRPr lang="ru-RU" sz="2800" dirty="0">
              <a:latin typeface="Arial" pitchFamily="34" charset="0"/>
              <a:cs typeface="Arial"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susPc\Documents\media\image82.jpeg"/>
          <p:cNvPicPr>
            <a:picLocks noChangeAspect="1" noChangeArrowheads="1"/>
          </p:cNvPicPr>
          <p:nvPr/>
        </p:nvPicPr>
        <p:blipFill>
          <a:blip r:embed="rId2" r:link="rId3"/>
          <a:srcRect/>
          <a:stretch>
            <a:fillRect/>
          </a:stretch>
        </p:blipFill>
        <p:spPr bwMode="auto">
          <a:xfrm>
            <a:off x="0" y="571480"/>
            <a:ext cx="3000364" cy="2008212"/>
          </a:xfrm>
          <a:prstGeom prst="rect">
            <a:avLst/>
          </a:prstGeom>
          <a:noFill/>
        </p:spPr>
      </p:pic>
      <p:sp>
        <p:nvSpPr>
          <p:cNvPr id="5121" name="Text Box 1"/>
          <p:cNvSpPr txBox="1">
            <a:spLocks noChangeArrowheads="1"/>
          </p:cNvSpPr>
          <p:nvPr/>
        </p:nvSpPr>
        <p:spPr bwMode="auto">
          <a:xfrm>
            <a:off x="0" y="285728"/>
            <a:ext cx="2384425" cy="196215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5123" name="Rectangle 3"/>
          <p:cNvSpPr>
            <a:spLocks noChangeArrowheads="1"/>
          </p:cNvSpPr>
          <p:nvPr/>
        </p:nvSpPr>
        <p:spPr bwMode="auto">
          <a:xfrm>
            <a:off x="0" y="0"/>
            <a:ext cx="9144000" cy="457200"/>
          </a:xfrm>
          <a:prstGeom prst="rect">
            <a:avLst/>
          </a:prstGeom>
          <a:solidFill>
            <a:srgbClr val="FFFFFF"/>
          </a:solid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5124" name="Rectangle 4"/>
          <p:cNvSpPr>
            <a:spLocks noChangeArrowheads="1"/>
          </p:cNvSpPr>
          <p:nvPr/>
        </p:nvSpPr>
        <p:spPr bwMode="auto">
          <a:xfrm>
            <a:off x="1000100" y="0"/>
            <a:ext cx="7358114" cy="500042"/>
          </a:xfrm>
          <a:prstGeom prst="rect">
            <a:avLst/>
          </a:prstGeom>
          <a:solidFill>
            <a:srgbClr val="FFFFFF"/>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Скрытая электропроводка в полу</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126" name="Rectangle 6"/>
          <p:cNvSpPr>
            <a:spLocks noChangeArrowheads="1"/>
          </p:cNvSpPr>
          <p:nvPr/>
        </p:nvSpPr>
        <p:spPr bwMode="auto">
          <a:xfrm>
            <a:off x="0" y="2456795"/>
            <a:ext cx="9144000" cy="4401205"/>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Скрытая электропроводка в полу избавляет от большого объема грязных работ по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штроблению</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стен. По нормативам скрытая электропроводка в полу осуществляется в стяжке чернового пола, только в трубах. Возможно, использовать гладкостенные или гофрированные тяжелые трубы из полипропилена (ПП), полиэтилена (ПЭ),</a:t>
            </a:r>
            <a:b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поливинилхлорида (ПВХ), полиэтилена низкого давления (ПНД). Эти трубы более прочные и не деформируются при сжатии.</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ChangeArrowheads="1"/>
          </p:cNvSpPr>
          <p:nvPr/>
        </p:nvSpPr>
        <p:spPr bwMode="auto">
          <a:xfrm>
            <a:off x="1" y="0"/>
            <a:ext cx="9144000" cy="123110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Скрытая электропроводка в перегородках и подвесных потолках</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4097" name="Picture 1" descr="image83"/>
          <p:cNvPicPr>
            <a:picLocks noChangeAspect="1" noChangeArrowheads="1"/>
          </p:cNvPicPr>
          <p:nvPr/>
        </p:nvPicPr>
        <p:blipFill>
          <a:blip r:embed="rId2"/>
          <a:srcRect/>
          <a:stretch>
            <a:fillRect/>
          </a:stretch>
        </p:blipFill>
        <p:spPr bwMode="auto">
          <a:xfrm>
            <a:off x="0" y="1000108"/>
            <a:ext cx="1895475" cy="1262063"/>
          </a:xfrm>
          <a:prstGeom prst="rect">
            <a:avLst/>
          </a:prstGeom>
          <a:noFill/>
        </p:spPr>
      </p:pic>
      <p:sp>
        <p:nvSpPr>
          <p:cNvPr id="4099" name="Rectangle 3"/>
          <p:cNvSpPr>
            <a:spLocks noChangeArrowheads="1"/>
          </p:cNvSpPr>
          <p:nvPr/>
        </p:nvSpPr>
        <p:spPr bwMode="auto">
          <a:xfrm>
            <a:off x="0" y="2025908"/>
            <a:ext cx="9144000" cy="4832092"/>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Проводка в подвесных потолках и перегородках относится к скрытой электропроводке. Такая электропроводка выполняется в трубах не распространяющих горение, коробах или не защищенными кабелями, не поддерживающими горение. Монтаж кабелей необходимо делать с возможностью замены при эксплуатации (люки, перетяжка кабелей). Лучшим вариантом скрытой электропроводки в перегородках и подвесных потолках, является проводка в гофрированной трубе или пластиковом коробе</a:t>
            </a: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AsusPc\Documents\media\image84.jpeg"/>
          <p:cNvPicPr>
            <a:picLocks noChangeAspect="1" noChangeArrowheads="1"/>
          </p:cNvPicPr>
          <p:nvPr/>
        </p:nvPicPr>
        <p:blipFill>
          <a:blip r:embed="rId2" r:link="rId3"/>
          <a:srcRect/>
          <a:stretch>
            <a:fillRect/>
          </a:stretch>
        </p:blipFill>
        <p:spPr bwMode="auto">
          <a:xfrm>
            <a:off x="0" y="1071546"/>
            <a:ext cx="2390775" cy="1790700"/>
          </a:xfrm>
          <a:prstGeom prst="rect">
            <a:avLst/>
          </a:prstGeom>
          <a:noFill/>
        </p:spPr>
      </p:pic>
      <p:sp>
        <p:nvSpPr>
          <p:cNvPr id="3073" name="Text Box 1"/>
          <p:cNvSpPr txBox="1">
            <a:spLocks noChangeArrowheads="1"/>
          </p:cNvSpPr>
          <p:nvPr/>
        </p:nvSpPr>
        <p:spPr bwMode="auto">
          <a:xfrm>
            <a:off x="0" y="457200"/>
            <a:ext cx="2384425" cy="2190750"/>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smtClean="0">
                <a:ln>
                  <a:noFill/>
                </a:ln>
                <a:solidFill>
                  <a:schemeClr val="tx1"/>
                </a:solidFill>
                <a:effectLst/>
                <a:latin typeface="Times New Roman" pitchFamily="18" charset="0"/>
                <a:ea typeface="Times New Roman" pitchFamily="18" charset="0"/>
                <a:cs typeface="Times New Roman" pitchFamily="18" charset="0"/>
              </a:rPr>
              <a:t>трубы из негорючего пластика.</a:t>
            </a: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3075" name="Rectangle 3"/>
          <p:cNvSpPr>
            <a:spLocks noChangeArrowheads="1"/>
          </p:cNvSpPr>
          <p:nvPr/>
        </p:nvSpPr>
        <p:spPr bwMode="auto">
          <a:xfrm>
            <a:off x="0" y="0"/>
            <a:ext cx="9144000" cy="1231106"/>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1" u="none" strike="noStrike" cap="none" normalizeH="0" baseline="0" dirty="0" smtClean="0">
                <a:ln>
                  <a:noFill/>
                </a:ln>
                <a:solidFill>
                  <a:schemeClr val="tx1"/>
                </a:solidFill>
                <a:effectLst/>
                <a:latin typeface="Arial" pitchFamily="34" charset="0"/>
                <a:ea typeface="Times New Roman" pitchFamily="18" charset="0"/>
                <a:cs typeface="Arial" pitchFamily="34" charset="0"/>
              </a:rPr>
              <a:t>Скрытая электропроводка в деревянных перекрытиях и деревянных домах</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76" name="Rectangle 4"/>
          <p:cNvSpPr>
            <a:spLocks noChangeArrowheads="1"/>
          </p:cNvSpPr>
          <p:nvPr/>
        </p:nvSpPr>
        <p:spPr bwMode="auto">
          <a:xfrm>
            <a:off x="2755900" y="457200"/>
            <a:ext cx="0" cy="0"/>
          </a:xfrm>
          <a:prstGeom prst="rect">
            <a:avLst/>
          </a:prstGeom>
          <a:solidFill>
            <a:schemeClr val="accent1"/>
          </a:solidFill>
          <a:ln w="9525">
            <a:solidFill>
              <a:schemeClr val="tx1"/>
            </a:solidFill>
            <a:miter lim="800000"/>
            <a:headEnd/>
            <a:tailEnd/>
          </a:ln>
          <a:effectLst/>
        </p:spPr>
        <p:txBody>
          <a:bodyPr vert="horz" wrap="square" lIns="91440" tIns="45720" rIns="91440" bIns="45720" numCol="1" anchor="t" anchorCtr="0" compatLnSpc="1">
            <a:prstTxWarp prst="textNoShape">
              <a:avLst/>
            </a:prstTxWarp>
          </a:bodyPr>
          <a:lstStyle/>
          <a:p>
            <a:endParaRPr lang="ru-RU"/>
          </a:p>
        </p:txBody>
      </p:sp>
      <p:sp>
        <p:nvSpPr>
          <p:cNvPr id="3078" name="Rectangle 6"/>
          <p:cNvSpPr>
            <a:spLocks noChangeArrowheads="1"/>
          </p:cNvSpPr>
          <p:nvPr/>
        </p:nvSpPr>
        <p:spPr bwMode="auto">
          <a:xfrm>
            <a:off x="0" y="3000372"/>
            <a:ext cx="9144000" cy="3539430"/>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just" eaLnBrk="0" fontAlgn="base" hangingPunct="0">
              <a:spcBef>
                <a:spcPct val="0"/>
              </a:spcBef>
              <a:spcAft>
                <a:spcPct val="0"/>
              </a:spcAf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деревянных строениях и перегородках из дерева, скрытая проводка должна выполняться только в металлических трубах с соединением труб без сварки на резьбовых муфтах. Возможно, использовать для скрытой электропроводки в деревянных перекрытиях и деревянных домах пластиковые гладкие и гофрированные</a:t>
            </a:r>
            <a:r>
              <a:rPr kumimoji="0" lang="en-US"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lang="ru-RU" sz="2800" dirty="0" smtClean="0">
                <a:latin typeface="Arial" pitchFamily="34" charset="0"/>
                <a:cs typeface="Arial" pitchFamily="34" charset="0"/>
              </a:rPr>
              <a:t>трубы из негорючего пластика</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5693866"/>
          </a:xfrm>
          <a:prstGeom prst="rect">
            <a:avLst/>
          </a:prstGeom>
        </p:spPr>
        <p:txBody>
          <a:bodyPr wrap="square">
            <a:spAutoFit/>
          </a:bodyPr>
          <a:lstStyle/>
          <a:p>
            <a:r>
              <a:rPr lang="ru-RU" sz="2800" i="1" dirty="0">
                <a:latin typeface="Arial" pitchFamily="34" charset="0"/>
                <a:cs typeface="Arial" pitchFamily="34" charset="0"/>
              </a:rPr>
              <a:t>Наружная электропроводка</a:t>
            </a:r>
            <a:r>
              <a:rPr lang="ru-RU" sz="2800" dirty="0">
                <a:latin typeface="Arial" pitchFamily="34" charset="0"/>
                <a:cs typeface="Arial" pitchFamily="34" charset="0"/>
              </a:rPr>
              <a:t> - обеспечивает подвод электричества от воздушной линии к дому. В зависимости от расстояния до опоры, проводка производится изолированными или неизолированными проводами. А также может быть гибкой - из проводов, или жесткой - из шин.</a:t>
            </a:r>
          </a:p>
          <a:p>
            <a:r>
              <a:rPr lang="ru-RU" sz="2800" dirty="0" smtClean="0">
                <a:latin typeface="Arial" pitchFamily="34" charset="0"/>
                <a:cs typeface="Arial" pitchFamily="34" charset="0"/>
              </a:rPr>
              <a:t>	При </a:t>
            </a:r>
            <a:r>
              <a:rPr lang="ru-RU" sz="2800" dirty="0">
                <a:latin typeface="Arial" pitchFamily="34" charset="0"/>
                <a:cs typeface="Arial" pitchFamily="34" charset="0"/>
              </a:rPr>
              <a:t>прокладке неизолированными проводами на опорах около здания необходимо соблюдать расстояние от проводов до балкона — 1,5 (м).</a:t>
            </a:r>
          </a:p>
          <a:p>
            <a:r>
              <a:rPr lang="ru-RU" sz="2800" dirty="0">
                <a:latin typeface="Arial" pitchFamily="34" charset="0"/>
                <a:cs typeface="Arial" pitchFamily="34" charset="0"/>
              </a:rPr>
              <a:t>Строго запрещается выполнять монтаж наружной электропроводки по крыше, исключением может быть ответвление для ввода электропитания в </a:t>
            </a:r>
            <a:r>
              <a:rPr lang="ru-RU" sz="2800" dirty="0" smtClean="0">
                <a:latin typeface="Arial" pitchFamily="34" charset="0"/>
                <a:cs typeface="Arial" pitchFamily="34" charset="0"/>
              </a:rPr>
              <a:t>здание.</a:t>
            </a:r>
            <a:endParaRPr lang="ru-RU" sz="2800" dirty="0">
              <a:latin typeface="Arial" pitchFamily="34" charset="0"/>
              <a:cs typeface="Arial"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58847"/>
            <a:ext cx="9144000" cy="5693866"/>
          </a:xfrm>
          <a:prstGeom prst="rect">
            <a:avLst/>
          </a:prstGeom>
        </p:spPr>
        <p:txBody>
          <a:bodyPr wrap="square">
            <a:spAutoFit/>
          </a:bodyPr>
          <a:lstStyle/>
          <a:p>
            <a:r>
              <a:rPr lang="ru-RU" sz="2800" i="1" dirty="0" smtClean="0"/>
              <a:t>Скрытая электропроводка запрещена:</a:t>
            </a:r>
          </a:p>
          <a:p>
            <a:pPr lvl="0">
              <a:buFont typeface="Arial" pitchFamily="34" charset="0"/>
              <a:buChar char="•"/>
            </a:pPr>
            <a:r>
              <a:rPr lang="ru-RU" sz="2800" dirty="0" smtClean="0"/>
              <a:t>Если	она	нарушает	технологическую целостность </a:t>
            </a:r>
            <a:r>
              <a:rPr lang="ru-RU" sz="2800" dirty="0" smtClean="0"/>
              <a:t>несущих</a:t>
            </a:r>
            <a:r>
              <a:rPr lang="en-US" sz="2800" dirty="0" smtClean="0"/>
              <a:t> </a:t>
            </a:r>
            <a:r>
              <a:rPr lang="ru-RU" sz="2800" dirty="0" smtClean="0"/>
              <a:t>конструкций</a:t>
            </a:r>
            <a:r>
              <a:rPr lang="ru-RU" sz="2800" dirty="0" smtClean="0"/>
              <a:t>;</a:t>
            </a:r>
          </a:p>
          <a:p>
            <a:pPr lvl="0">
              <a:buFont typeface="Arial" pitchFamily="34" charset="0"/>
              <a:buChar char="•"/>
            </a:pPr>
            <a:r>
              <a:rPr lang="ru-RU" sz="2800" dirty="0" smtClean="0"/>
              <a:t>В технологических стыках плит перекрытий</a:t>
            </a:r>
            <a:r>
              <a:rPr lang="ru-RU" sz="2800" dirty="0" smtClean="0"/>
              <a:t>.</a:t>
            </a:r>
            <a:endParaRPr lang="en-US" sz="2800" dirty="0" smtClean="0"/>
          </a:p>
          <a:p>
            <a:pPr lvl="0"/>
            <a:endParaRPr lang="ru-RU" sz="2800" dirty="0" smtClean="0"/>
          </a:p>
          <a:p>
            <a:r>
              <a:rPr lang="ru-RU" sz="2800" i="1" dirty="0" smtClean="0"/>
              <a:t>Комбинированная электропроводка</a:t>
            </a:r>
            <a:r>
              <a:rPr lang="ru-RU" sz="2800" dirty="0" smtClean="0"/>
              <a:t> - проводка прокладывается в кабель- каналах. Сочетает в себе доступность открытой и безопасность скрытой, а также считается более изящной и менее трудоемкой. Применяется в коридорах, подсобных помещениях. Является традиционным способом для прокладки компьютерных сетей, пожарной и охранной сигнализации</a:t>
            </a:r>
            <a:r>
              <a:rPr lang="ru-RU" sz="2800" dirty="0" smtClean="0"/>
              <a:t>.</a:t>
            </a:r>
            <a:endParaRPr lang="ru-RU" sz="2800" dirty="0" smtClea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500042"/>
            <a:ext cx="9144000" cy="3385542"/>
          </a:xfrm>
          <a:prstGeom prst="rect">
            <a:avLst/>
          </a:prstGeom>
        </p:spPr>
        <p:txBody>
          <a:bodyPr wrap="square">
            <a:spAutoFit/>
          </a:bodyPr>
          <a:lstStyle/>
          <a:p>
            <a:r>
              <a:rPr lang="ru-RU" sz="2800" dirty="0" smtClean="0"/>
              <a:t>Вопросы для самоконтроля</a:t>
            </a:r>
          </a:p>
          <a:p>
            <a:pPr lvl="0">
              <a:buFont typeface="Arial" pitchFamily="34" charset="0"/>
              <a:buChar char="•"/>
            </a:pPr>
            <a:r>
              <a:rPr lang="ru-RU" sz="2800" dirty="0" smtClean="0"/>
              <a:t>Назвать виды электропроводок и их элементов по месту прокладки.</a:t>
            </a:r>
          </a:p>
          <a:p>
            <a:pPr lvl="0">
              <a:buFont typeface="Arial" pitchFamily="34" charset="0"/>
              <a:buChar char="•"/>
            </a:pPr>
            <a:r>
              <a:rPr lang="ru-RU" sz="2800" dirty="0" smtClean="0"/>
              <a:t>Назвать виды электропроводок и их элементов по способу выполнения.</a:t>
            </a:r>
          </a:p>
          <a:p>
            <a:pPr lvl="0">
              <a:buFont typeface="Arial" pitchFamily="34" charset="0"/>
              <a:buChar char="•"/>
            </a:pPr>
            <a:r>
              <a:rPr lang="ru-RU" sz="2800" dirty="0" smtClean="0"/>
              <a:t>Назвать виды электропроводок и их элементов по конструктивным формам.</a:t>
            </a:r>
            <a:r>
              <a:rPr lang="ru-RU" dirty="0" smtClean="0"/>
              <a:t/>
            </a:r>
            <a:br>
              <a:rPr lang="ru-RU" dirty="0" smtClean="0"/>
            </a:b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 name="Picture 1" descr="image74"/>
          <p:cNvPicPr>
            <a:picLocks noChangeAspect="1" noChangeArrowheads="1"/>
          </p:cNvPicPr>
          <p:nvPr/>
        </p:nvPicPr>
        <p:blipFill>
          <a:blip r:embed="rId2"/>
          <a:srcRect/>
          <a:stretch>
            <a:fillRect/>
          </a:stretch>
        </p:blipFill>
        <p:spPr bwMode="auto">
          <a:xfrm>
            <a:off x="0" y="-1"/>
            <a:ext cx="9144000" cy="5225143"/>
          </a:xfrm>
          <a:prstGeom prst="rect">
            <a:avLst/>
          </a:prstGeom>
          <a:noFill/>
          <a:ln w="9525">
            <a:noFill/>
            <a:miter lim="800000"/>
            <a:headEnd/>
            <a:tailEnd/>
          </a:ln>
        </p:spPr>
      </p:pic>
      <p:graphicFrame>
        <p:nvGraphicFramePr>
          <p:cNvPr id="5" name="Таблица 4"/>
          <p:cNvGraphicFramePr>
            <a:graphicFrameLocks noGrp="1"/>
          </p:cNvGraphicFramePr>
          <p:nvPr/>
        </p:nvGraphicFramePr>
        <p:xfrm>
          <a:off x="0" y="5500702"/>
          <a:ext cx="6096000" cy="504819"/>
        </p:xfrm>
        <a:graphic>
          <a:graphicData uri="http://schemas.openxmlformats.org/drawingml/2006/table">
            <a:tbl>
              <a:tblPr/>
              <a:tblGrid>
                <a:gridCol w="6096000"/>
              </a:tblGrid>
              <a:tr h="504819">
                <a:tc>
                  <a:txBody>
                    <a:bodyPr/>
                    <a:lstStyle/>
                    <a:p>
                      <a:pPr algn="l">
                        <a:lnSpc>
                          <a:spcPts val="1400"/>
                        </a:lnSpc>
                        <a:spcAft>
                          <a:spcPts val="0"/>
                        </a:spcAft>
                      </a:pPr>
                      <a:r>
                        <a:rPr lang="ru-RU" sz="2400" dirty="0">
                          <a:latin typeface="Times New Roman"/>
                          <a:ea typeface="Times New Roman"/>
                        </a:rPr>
                        <a:t>Рис. 10.1. Наружная электропроводка</a:t>
                      </a:r>
                    </a:p>
                  </a:txBody>
                  <a:tcPr marL="509270" marR="509270" marT="0" marB="0">
                    <a:lnL>
                      <a:noFill/>
                    </a:lnL>
                    <a:lnR>
                      <a:noFill/>
                    </a:lnR>
                    <a:lnT>
                      <a:noFill/>
                    </a:lnT>
                    <a:lnB>
                      <a:noFill/>
                    </a:lnB>
                  </a:tcPr>
                </a:tc>
              </a:tr>
            </a:tbl>
          </a:graphicData>
        </a:graphic>
      </p:graphicFrame>
      <p:sp>
        <p:nvSpPr>
          <p:cNvPr id="307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chemeClr val="tx1"/>
                </a:solidFill>
                <a:effectLst/>
                <a:latin typeface="Arial" pitchFamily="34" charset="0"/>
                <a:cs typeface="Arial" pitchFamily="34" charset="0"/>
              </a:rPr>
              <a:t/>
            </a:r>
            <a:br>
              <a:rPr kumimoji="0" lang="ru-RU" sz="1800" b="0" i="0" u="none" strike="noStrike" cap="none" normalizeH="0" baseline="0" smtClean="0">
                <a:ln>
                  <a:noFill/>
                </a:ln>
                <a:solidFill>
                  <a:schemeClr val="tx1"/>
                </a:solidFill>
                <a:effectLst/>
                <a:latin typeface="Arial" pitchFamily="34" charset="0"/>
                <a:cs typeface="Arial" pitchFamily="34" charset="0"/>
              </a:rPr>
            </a:b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
            <a:ext cx="9144000" cy="4832092"/>
          </a:xfrm>
          <a:prstGeom prst="rect">
            <a:avLst/>
          </a:prstGeom>
        </p:spPr>
        <p:txBody>
          <a:bodyPr wrap="square">
            <a:spAutoFit/>
          </a:bodyPr>
          <a:lstStyle/>
          <a:p>
            <a:r>
              <a:rPr lang="ru-RU" sz="2800" dirty="0">
                <a:latin typeface="Arial" pitchFamily="34" charset="0"/>
                <a:cs typeface="Arial" pitchFamily="34" charset="0"/>
              </a:rPr>
              <a:t>При пересечении дороги, расстояние от проводов до поверхности дороги должно быть не меньше 6м. Если же провода пересекают не проезжую часть, то расстояние от проводов до земли допускается выдерживать не меньше 3,5м. Также необходимо выдерживать расстояние между проводами не меньше 0,15 м. В строение кабель должен входить на высоте не ниже 2,75 метров от поверхности земли. При расстоянии по воздуху от магистрали до дома более 25 метров необходимо устанавливать дополнительную опору.</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4832092"/>
          </a:xfrm>
          <a:prstGeom prst="rect">
            <a:avLst/>
          </a:prstGeom>
        </p:spPr>
        <p:txBody>
          <a:bodyPr wrap="square">
            <a:spAutoFit/>
          </a:bodyPr>
          <a:lstStyle/>
          <a:p>
            <a:pPr lvl="0"/>
            <a:r>
              <a:rPr lang="ru-RU" sz="2800" b="1" dirty="0">
                <a:latin typeface="Arial" pitchFamily="34" charset="0"/>
                <a:cs typeface="Arial" pitchFamily="34" charset="0"/>
              </a:rPr>
              <a:t>Внутренняя электропроводка</a:t>
            </a:r>
          </a:p>
          <a:p>
            <a:r>
              <a:rPr lang="ru-RU" sz="2800" i="1" dirty="0">
                <a:latin typeface="Arial" pitchFamily="34" charset="0"/>
                <a:cs typeface="Arial" pitchFamily="34" charset="0"/>
              </a:rPr>
              <a:t>Внутренняя электропроводка</a:t>
            </a:r>
            <a:r>
              <a:rPr lang="ru-RU" sz="2800" dirty="0">
                <a:latin typeface="Arial" pitchFamily="34" charset="0"/>
                <a:cs typeface="Arial" pitchFamily="34" charset="0"/>
              </a:rPr>
              <a:t> - прокладывается внутри помещения. Для установки используются изолированные провода, шины, кабели и шнуры. В свою очередь бывает открытой и скрытой</a:t>
            </a:r>
            <a:r>
              <a:rPr lang="ru-RU" sz="2800" dirty="0" smtClean="0">
                <a:latin typeface="Arial" pitchFamily="34" charset="0"/>
                <a:cs typeface="Arial" pitchFamily="34" charset="0"/>
              </a:rPr>
              <a:t>.</a:t>
            </a:r>
          </a:p>
          <a:p>
            <a:r>
              <a:rPr lang="ru-RU" sz="2800" i="1" dirty="0" smtClean="0">
                <a:latin typeface="Arial" pitchFamily="34" charset="0"/>
                <a:cs typeface="Arial" pitchFamily="34" charset="0"/>
              </a:rPr>
              <a:t>	Открытая </a:t>
            </a:r>
            <a:r>
              <a:rPr lang="ru-RU" sz="2800" i="1" dirty="0">
                <a:latin typeface="Arial" pitchFamily="34" charset="0"/>
                <a:cs typeface="Arial" pitchFamily="34" charset="0"/>
              </a:rPr>
              <a:t>электропроводка</a:t>
            </a:r>
            <a:r>
              <a:rPr lang="ru-RU" sz="2800" dirty="0">
                <a:latin typeface="Arial" pitchFamily="34" charset="0"/>
                <a:cs typeface="Arial" pitchFamily="34" charset="0"/>
              </a:rPr>
              <a:t> - изолированные и неизолированные провода поддерживаются изоляторами на опорных конструкциях. Прокладывается по стенам, потолкам, фермам потолочных перекрытий. Устанавливается в </a:t>
            </a:r>
            <a:r>
              <a:rPr lang="ru-RU" sz="2800" dirty="0" smtClean="0">
                <a:latin typeface="Arial" pitchFamily="34" charset="0"/>
                <a:cs typeface="Arial" pitchFamily="34" charset="0"/>
              </a:rPr>
              <a:t>садовых домиках</a:t>
            </a:r>
            <a:r>
              <a:rPr lang="ru-RU" sz="2800" dirty="0">
                <a:latin typeface="Arial" pitchFamily="34" charset="0"/>
                <a:cs typeface="Arial" pitchFamily="34" charset="0"/>
              </a:rPr>
              <a:t>	или	хозяйственных	постройках.</a:t>
            </a:r>
          </a:p>
        </p:txBody>
      </p:sp>
      <p:sp>
        <p:nvSpPr>
          <p:cNvPr id="5" name="Прямоугольник 4"/>
          <p:cNvSpPr/>
          <p:nvPr/>
        </p:nvSpPr>
        <p:spPr>
          <a:xfrm>
            <a:off x="0" y="4714884"/>
            <a:ext cx="9144000" cy="1938992"/>
          </a:xfrm>
          <a:prstGeom prst="rect">
            <a:avLst/>
          </a:prstGeom>
        </p:spPr>
        <p:txBody>
          <a:bodyPr wrap="square">
            <a:spAutoFit/>
          </a:bodyPr>
          <a:lstStyle/>
          <a:p>
            <a:r>
              <a:rPr lang="ru-RU" sz="2400" dirty="0" smtClean="0"/>
              <a:t>	</a:t>
            </a:r>
            <a:r>
              <a:rPr lang="ru-RU" sz="2400" dirty="0" smtClean="0">
                <a:latin typeface="Arial" pitchFamily="34" charset="0"/>
                <a:cs typeface="Arial" pitchFamily="34" charset="0"/>
              </a:rPr>
              <a:t>Открытая </a:t>
            </a:r>
            <a:r>
              <a:rPr lang="ru-RU" sz="2400" dirty="0">
                <a:latin typeface="Arial" pitchFamily="34" charset="0"/>
                <a:cs typeface="Arial" pitchFamily="34" charset="0"/>
              </a:rPr>
              <a:t>электропроводка удобна тем, что любой её участок легкодоступен для ремонта и подключения новых токоприемников, а монтаж производится достаточно быстро, так как нет необходимости в долблении стен и перегородок. Может быть </a:t>
            </a:r>
            <a:r>
              <a:rPr lang="ru-RU" sz="2400" b="1" i="1" dirty="0">
                <a:latin typeface="Arial" pitchFamily="34" charset="0"/>
                <a:cs typeface="Arial" pitchFamily="34" charset="0"/>
              </a:rPr>
              <a:t>стационарной, передвижной и переносной.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0"/>
            <a:ext cx="9144000" cy="6986528"/>
          </a:xfrm>
          <a:prstGeom prst="rect">
            <a:avLst/>
          </a:prstGeom>
        </p:spPr>
        <p:txBody>
          <a:bodyPr wrap="square">
            <a:spAutoFit/>
          </a:bodyPr>
          <a:lstStyle/>
          <a:p>
            <a:r>
              <a:rPr lang="ru-RU" sz="2800" i="1" dirty="0">
                <a:latin typeface="Arial" pitchFamily="34" charset="0"/>
                <a:cs typeface="Arial" pitchFamily="34" charset="0"/>
              </a:rPr>
              <a:t>Достоинства</a:t>
            </a:r>
            <a:r>
              <a:rPr lang="ru-RU" sz="2800" dirty="0">
                <a:latin typeface="Arial" pitchFamily="34" charset="0"/>
                <a:cs typeface="Arial" pitchFamily="34" charset="0"/>
              </a:rPr>
              <a:t> открытой электропроводки относятся:</a:t>
            </a:r>
          </a:p>
          <a:p>
            <a:pPr lvl="0"/>
            <a:r>
              <a:rPr lang="ru-RU" sz="2800" dirty="0">
                <a:latin typeface="Arial" pitchFamily="34" charset="0"/>
                <a:cs typeface="Arial" pitchFamily="34" charset="0"/>
              </a:rPr>
              <a:t>использование проводов с минимальным сечением;</a:t>
            </a:r>
          </a:p>
          <a:p>
            <a:pPr lvl="0">
              <a:buFont typeface="Arial" pitchFamily="34" charset="0"/>
              <a:buChar char="•"/>
            </a:pPr>
            <a:r>
              <a:rPr lang="ru-RU" sz="2800" dirty="0">
                <a:latin typeface="Arial" pitchFamily="34" charset="0"/>
                <a:cs typeface="Arial" pitchFamily="34" charset="0"/>
              </a:rPr>
              <a:t>быстрый монтаж;</a:t>
            </a:r>
          </a:p>
          <a:p>
            <a:pPr lvl="0">
              <a:buFont typeface="Arial" pitchFamily="34" charset="0"/>
              <a:buChar char="•"/>
            </a:pPr>
            <a:r>
              <a:rPr lang="ru-RU" sz="2800" dirty="0">
                <a:latin typeface="Arial" pitchFamily="34" charset="0"/>
                <a:cs typeface="Arial" pitchFamily="34" charset="0"/>
              </a:rPr>
              <a:t>возможность визуального определения места повреждения;</a:t>
            </a:r>
          </a:p>
          <a:p>
            <a:pPr lvl="0">
              <a:buFont typeface="Arial" pitchFamily="34" charset="0"/>
              <a:buChar char="•"/>
            </a:pPr>
            <a:r>
              <a:rPr lang="ru-RU" sz="2800" dirty="0">
                <a:latin typeface="Arial" pitchFamily="34" charset="0"/>
                <a:cs typeface="Arial" pitchFamily="34" charset="0"/>
              </a:rPr>
              <a:t>быстрое устранение неисправностей без наличия специальных инструментов.</a:t>
            </a:r>
          </a:p>
          <a:p>
            <a:r>
              <a:rPr lang="ru-RU" sz="2800" i="1" dirty="0">
                <a:latin typeface="Arial" pitchFamily="34" charset="0"/>
                <a:cs typeface="Arial" pitchFamily="34" charset="0"/>
              </a:rPr>
              <a:t>Недостатки</a:t>
            </a:r>
            <a:r>
              <a:rPr lang="ru-RU" sz="2800" dirty="0">
                <a:latin typeface="Arial" pitchFamily="34" charset="0"/>
                <a:cs typeface="Arial" pitchFamily="34" charset="0"/>
              </a:rPr>
              <a:t> открытой электропроводки:</a:t>
            </a:r>
          </a:p>
          <a:p>
            <a:pPr lvl="0"/>
            <a:r>
              <a:rPr lang="ru-RU" sz="2800" dirty="0">
                <a:latin typeface="Arial" pitchFamily="34" charset="0"/>
                <a:cs typeface="Arial" pitchFamily="34" charset="0"/>
              </a:rPr>
              <a:t>прокладка по поверхности, что может сделать стены эстетически непривлекательными;</a:t>
            </a:r>
          </a:p>
          <a:p>
            <a:pPr lvl="0">
              <a:buFont typeface="Arial" pitchFamily="34" charset="0"/>
              <a:buChar char="•"/>
            </a:pPr>
            <a:r>
              <a:rPr lang="ru-RU" sz="2800" dirty="0">
                <a:latin typeface="Arial" pitchFamily="34" charset="0"/>
                <a:cs typeface="Arial" pitchFamily="34" charset="0"/>
              </a:rPr>
              <a:t>затруднение расстановки мебели или элементов интерьера;</a:t>
            </a:r>
          </a:p>
          <a:p>
            <a:pPr lvl="0">
              <a:buFont typeface="Arial" pitchFamily="34" charset="0"/>
              <a:buChar char="•"/>
            </a:pPr>
            <a:r>
              <a:rPr lang="ru-RU" sz="2800" dirty="0">
                <a:latin typeface="Arial" pitchFamily="34" charset="0"/>
                <a:cs typeface="Arial" pitchFamily="34" charset="0"/>
              </a:rPr>
              <a:t>дополнительные затраты при использовании кабельных каналов;</a:t>
            </a:r>
          </a:p>
          <a:p>
            <a:pPr lvl="0">
              <a:buFont typeface="Arial" pitchFamily="34" charset="0"/>
              <a:buChar char="•"/>
            </a:pPr>
            <a:r>
              <a:rPr lang="ru-RU" sz="2800" dirty="0">
                <a:latin typeface="Arial" pitchFamily="34" charset="0"/>
                <a:cs typeface="Arial" pitchFamily="34" charset="0"/>
              </a:rPr>
              <a:t>относится к повышенной категории пожарной опасности.</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0" y="1214422"/>
            <a:ext cx="9144000" cy="3539430"/>
          </a:xfrm>
          <a:prstGeom prst="rect">
            <a:avLst/>
          </a:prstGeom>
        </p:spPr>
        <p:txBody>
          <a:bodyPr wrap="square">
            <a:spAutoFit/>
          </a:bodyPr>
          <a:lstStyle/>
          <a:p>
            <a:r>
              <a:rPr lang="ru-RU" sz="2800" dirty="0">
                <a:latin typeface="Arial" pitchFamily="34" charset="0"/>
                <a:cs typeface="Arial" pitchFamily="34" charset="0"/>
              </a:rPr>
              <a:t>Существует несколько способов прокладки открытой электропроводки:</a:t>
            </a:r>
          </a:p>
          <a:p>
            <a:pPr lvl="0">
              <a:buFont typeface="Arial" pitchFamily="34" charset="0"/>
              <a:buChar char="•"/>
            </a:pPr>
            <a:r>
              <a:rPr lang="ru-RU" sz="2800" dirty="0">
                <a:latin typeface="Arial" pitchFamily="34" charset="0"/>
                <a:cs typeface="Arial" pitchFamily="34" charset="0"/>
              </a:rPr>
              <a:t>скрученным проводом на изоляторах</a:t>
            </a:r>
          </a:p>
          <a:p>
            <a:pPr lvl="0">
              <a:buFont typeface="Arial" pitchFamily="34" charset="0"/>
              <a:buChar char="•"/>
            </a:pPr>
            <a:r>
              <a:rPr lang="ru-RU" sz="2800" dirty="0">
                <a:latin typeface="Arial" pitchFamily="34" charset="0"/>
                <a:cs typeface="Arial" pitchFamily="34" charset="0"/>
              </a:rPr>
              <a:t>на скобах</a:t>
            </a:r>
          </a:p>
          <a:p>
            <a:pPr lvl="0">
              <a:buFont typeface="Arial" pitchFamily="34" charset="0"/>
              <a:buChar char="•"/>
            </a:pPr>
            <a:r>
              <a:rPr lang="ru-RU" sz="2800" dirty="0">
                <a:latin typeface="Arial" pitchFamily="34" charset="0"/>
                <a:cs typeface="Arial" pitchFamily="34" charset="0"/>
              </a:rPr>
              <a:t>в гофрированной трубе</a:t>
            </a:r>
          </a:p>
          <a:p>
            <a:pPr lvl="0">
              <a:buFont typeface="Arial" pitchFamily="34" charset="0"/>
              <a:buChar char="•"/>
            </a:pPr>
            <a:r>
              <a:rPr lang="ru-RU" sz="2800" dirty="0">
                <a:latin typeface="Arial" pitchFamily="34" charset="0"/>
                <a:cs typeface="Arial" pitchFamily="34" charset="0"/>
              </a:rPr>
              <a:t>в кабель - каналах</a:t>
            </a:r>
          </a:p>
          <a:p>
            <a:pPr lvl="0">
              <a:buFont typeface="Arial" pitchFamily="34" charset="0"/>
              <a:buChar char="•"/>
            </a:pPr>
            <a:r>
              <a:rPr lang="ru-RU" sz="2800" dirty="0">
                <a:latin typeface="Arial" pitchFamily="34" charset="0"/>
                <a:cs typeface="Arial" pitchFamily="34" charset="0"/>
              </a:rPr>
              <a:t>электротехнических коробах</a:t>
            </a:r>
          </a:p>
          <a:p>
            <a:pPr>
              <a:buFont typeface="Arial" pitchFamily="34" charset="0"/>
              <a:buChar char="•"/>
            </a:pPr>
            <a:r>
              <a:rPr lang="ru-RU" sz="2800" dirty="0">
                <a:latin typeface="Arial" pitchFamily="34" charset="0"/>
                <a:cs typeface="Arial" pitchFamily="34" charset="0"/>
              </a:rPr>
              <a:t>электротехнических плинтусах</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1" descr="image76"/>
          <p:cNvPicPr>
            <a:picLocks noChangeAspect="1" noChangeArrowheads="1"/>
          </p:cNvPicPr>
          <p:nvPr/>
        </p:nvPicPr>
        <p:blipFill>
          <a:blip r:embed="rId2"/>
          <a:srcRect/>
          <a:stretch>
            <a:fillRect/>
          </a:stretch>
        </p:blipFill>
        <p:spPr bwMode="auto">
          <a:xfrm>
            <a:off x="0" y="857232"/>
            <a:ext cx="1071538" cy="1763291"/>
          </a:xfrm>
          <a:prstGeom prst="rect">
            <a:avLst/>
          </a:prstGeom>
          <a:noFill/>
        </p:spPr>
      </p:pic>
      <p:sp>
        <p:nvSpPr>
          <p:cNvPr id="18436" name="Rectangle 4"/>
          <p:cNvSpPr>
            <a:spLocks noChangeArrowheads="1"/>
          </p:cNvSpPr>
          <p:nvPr/>
        </p:nvSpPr>
        <p:spPr bwMode="auto">
          <a:xfrm>
            <a:off x="1214414" y="857233"/>
            <a:ext cx="7929586" cy="1661993"/>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Прокладка открытой электропроводки скрученным проводом на изоляторах , можно увидеть в деревянных домах.</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8437" name="Rectangle 5"/>
          <p:cNvSpPr>
            <a:spLocks noChangeArrowheads="1"/>
          </p:cNvSpPr>
          <p:nvPr/>
        </p:nvSpPr>
        <p:spPr bwMode="auto">
          <a:xfrm>
            <a:off x="0" y="2500306"/>
            <a:ext cx="9144000" cy="4893647"/>
          </a:xfrm>
          <a:prstGeom prst="rect">
            <a:avLst/>
          </a:prstGeom>
          <a:solidFill>
            <a:srgbClr val="FFFFFF"/>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Керамические ролики фиксируются на расстоянии 4 см от края розетки, выключателя или </a:t>
            </a:r>
            <a:r>
              <a:rPr kumimoji="0" lang="ru-RU" sz="28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распаечной</a:t>
            </a: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коробки. если витой кабель монтируется горизонтально, изоляторы располагают с шагом не более 45 см.</a:t>
            </a:r>
            <a:endParaRPr kumimoji="0" lang="ru-RU"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В противном случае провод может провиснуть. если же кабель проходит вертикально, нужен шаг чуть больше - до 50 см. на повороте провода принято использовать два керамических изолятора, расположенных под углом45°.</a:t>
            </a: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r>
            <a:br>
              <a:rPr kumimoji="0" lang="ru-RU" sz="14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b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9" name="Прямоугольник 8"/>
          <p:cNvSpPr/>
          <p:nvPr/>
        </p:nvSpPr>
        <p:spPr>
          <a:xfrm>
            <a:off x="0" y="0"/>
            <a:ext cx="9144000" cy="954107"/>
          </a:xfrm>
          <a:prstGeom prst="rect">
            <a:avLst/>
          </a:prstGeom>
        </p:spPr>
        <p:txBody>
          <a:bodyPr wrap="square">
            <a:spAutoFit/>
          </a:bodyPr>
          <a:lstStyle/>
          <a:p>
            <a:r>
              <a:rPr lang="ru-RU" sz="2800" b="1" i="1" dirty="0" smtClean="0">
                <a:latin typeface="Arial" pitchFamily="34" charset="0"/>
                <a:cs typeface="Arial" pitchFamily="34" charset="0"/>
              </a:rPr>
              <a:t>Прокладка открытой электропроводки скрученным проводом на изоляторах</a:t>
            </a:r>
            <a:endParaRPr lang="ru-RU" sz="2800" b="1" dirty="0">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image77"/>
          <p:cNvPicPr>
            <a:picLocks noChangeAspect="1" noChangeArrowheads="1"/>
          </p:cNvPicPr>
          <p:nvPr/>
        </p:nvPicPr>
        <p:blipFill>
          <a:blip r:embed="rId2"/>
          <a:srcRect/>
          <a:stretch>
            <a:fillRect/>
          </a:stretch>
        </p:blipFill>
        <p:spPr bwMode="auto">
          <a:xfrm>
            <a:off x="1285852" y="0"/>
            <a:ext cx="5286412" cy="2365368"/>
          </a:xfrm>
          <a:prstGeom prst="rect">
            <a:avLst/>
          </a:prstGeom>
          <a:noFill/>
        </p:spPr>
      </p:pic>
      <p:sp>
        <p:nvSpPr>
          <p:cNvPr id="5" name="Прямоугольник 4"/>
          <p:cNvSpPr/>
          <p:nvPr/>
        </p:nvSpPr>
        <p:spPr>
          <a:xfrm>
            <a:off x="0" y="2500306"/>
            <a:ext cx="9144000" cy="3108543"/>
          </a:xfrm>
          <a:prstGeom prst="rect">
            <a:avLst/>
          </a:prstGeom>
        </p:spPr>
        <p:txBody>
          <a:bodyPr wrap="square">
            <a:spAutoFit/>
          </a:bodyPr>
          <a:lstStyle/>
          <a:p>
            <a:r>
              <a:rPr lang="ru-RU" sz="2800" dirty="0">
                <a:latin typeface="Arial" pitchFamily="34" charset="0"/>
                <a:cs typeface="Arial" pitchFamily="34" charset="0"/>
              </a:rPr>
              <a:t>Проводку витым кабелем на керамических изоляторах можно скомбинировать с </a:t>
            </a:r>
            <a:r>
              <a:rPr lang="ru-RU" sz="2800" dirty="0" err="1">
                <a:latin typeface="Arial" pitchFamily="34" charset="0"/>
                <a:cs typeface="Arial" pitchFamily="34" charset="0"/>
              </a:rPr>
              <a:t>кабель-каналами</a:t>
            </a:r>
            <a:r>
              <a:rPr lang="ru-RU" sz="2800" dirty="0">
                <a:latin typeface="Arial" pitchFamily="34" charset="0"/>
                <a:cs typeface="Arial" pitchFamily="34" charset="0"/>
              </a:rPr>
              <a:t>. В этом случае магистральные (горизонтальные) линии будут прокладываться в коробах, проходящих вдоль пола или у потолка, а вот подъёмы (</a:t>
            </a:r>
            <a:r>
              <a:rPr lang="ru-RU" sz="2800" dirty="0" err="1">
                <a:latin typeface="Arial" pitchFamily="34" charset="0"/>
                <a:cs typeface="Arial" pitchFamily="34" charset="0"/>
              </a:rPr>
              <a:t>опуски</a:t>
            </a:r>
            <a:r>
              <a:rPr lang="ru-RU" sz="2800" dirty="0">
                <a:latin typeface="Arial" pitchFamily="34" charset="0"/>
                <a:cs typeface="Arial" pitchFamily="34" charset="0"/>
              </a:rPr>
              <a:t>) к оконечным изделиям - выполняться витым проводом на </a:t>
            </a:r>
            <a:r>
              <a:rPr lang="ru-RU" sz="2800" dirty="0" err="1">
                <a:latin typeface="Arial" pitchFamily="34" charset="0"/>
                <a:cs typeface="Arial" pitchFamily="34" charset="0"/>
              </a:rPr>
              <a:t>евророликах</a:t>
            </a:r>
            <a:r>
              <a:rPr lang="ru-RU" sz="2800" dirty="0">
                <a:latin typeface="Arial" pitchFamily="34" charset="0"/>
                <a:cs typeface="Arial" pitchFamily="34" charset="0"/>
              </a:rPr>
              <a:t>.</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70</TotalTime>
  <Words>960</Words>
  <Application>Microsoft Office PowerPoint</Application>
  <PresentationFormat>Экран (4:3)</PresentationFormat>
  <Paragraphs>76</Paragraphs>
  <Slides>21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21</vt:i4>
      </vt:variant>
    </vt:vector>
  </HeadingPairs>
  <TitlesOfParts>
    <vt:vector size="22"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AsusPc</dc:creator>
  <cp:lastModifiedBy>AsusPc</cp:lastModifiedBy>
  <cp:revision>2</cp:revision>
  <dcterms:created xsi:type="dcterms:W3CDTF">2022-02-11T07:23:44Z</dcterms:created>
  <dcterms:modified xsi:type="dcterms:W3CDTF">2022-02-25T10:54:53Z</dcterms:modified>
</cp:coreProperties>
</file>